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Dosis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Titillium Web"/>
      <p:regular r:id="rId43"/>
      <p:bold r:id="rId44"/>
      <p:italic r:id="rId45"/>
      <p:boldItalic r:id="rId46"/>
    </p:embeddedFont>
    <p:embeddedFont>
      <p:font typeface="Dosis ExtraLight"/>
      <p:regular r:id="rId47"/>
      <p:bold r:id="rId48"/>
    </p:embeddedFont>
    <p:embeddedFont>
      <p:font typeface="Titillium Web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TitilliumWeb-bold.fntdata"/><Relationship Id="rId43" Type="http://schemas.openxmlformats.org/officeDocument/2006/relationships/font" Target="fonts/TitilliumWeb-regular.fntdata"/><Relationship Id="rId46" Type="http://schemas.openxmlformats.org/officeDocument/2006/relationships/font" Target="fonts/TitilliumWeb-boldItalic.fntdata"/><Relationship Id="rId45" Type="http://schemas.openxmlformats.org/officeDocument/2006/relationships/font" Target="fonts/TitilliumWeb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osisExtraLight-bold.fntdata"/><Relationship Id="rId47" Type="http://schemas.openxmlformats.org/officeDocument/2006/relationships/font" Target="fonts/DosisExtraLight-regular.fntdata"/><Relationship Id="rId49" Type="http://schemas.openxmlformats.org/officeDocument/2006/relationships/font" Target="fonts/TitilliumWeb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Dosis-regular.fntdata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font" Target="fonts/Dosi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TitilliumWebLight-italic.fntdata"/><Relationship Id="rId50" Type="http://schemas.openxmlformats.org/officeDocument/2006/relationships/font" Target="fonts/TitilliumWebLight-bold.fntdata"/><Relationship Id="rId52" Type="http://schemas.openxmlformats.org/officeDocument/2006/relationships/font" Target="fonts/TitilliumWeb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3dhubs.com/knowledge-base/pla-vs-abs-whats-difference#rules-of-thumb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2" name="Google Shape;38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g5ac90a226b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1" name="Google Shape;3911;g5ac90a226b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g5ac90a226b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4" name="Google Shape;3924;g5ac90a226b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5ac90a226b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5ac90a226b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g5ac90a226b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3" name="Google Shape;3943;g5ac90a226b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g5ac90a226b_0_3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3" name="Google Shape;3953;g5ac90a226b_0_3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g5ac90a226b_0_3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9" name="Google Shape;3959;g5ac90a226b_0_3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5ac90a226b_0_3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8" name="Google Shape;3968;g5ac90a226b_0_3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Google Shape;3978;g5ac90a226b_0_3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9" name="Google Shape;3979;g5ac90a226b_0_3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g5ac90a226b_0_3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8" name="Google Shape;3988;g5ac90a226b_0_3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5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5ac90a226b_0_4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5ac90a226b_0_4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5ac90a226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5ac90a226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g5ac90a226b_0_4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6" name="Google Shape;4006;g5ac90a226b_0_4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5ac90a226b_0_4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Google Shape;4015;g5ac90a226b_0_4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5ac90a226b_0_4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6" name="Google Shape;4026;g5ac90a226b_0_4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5ac90a226b_0_4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5" name="Google Shape;4035;g5ac90a226b_0_4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5ac90a226b_0_4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1" name="Google Shape;4041;g5ac90a226b_0_4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5ac90a226b_0_4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5ac90a226b_0_4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5ac90a226b_0_4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5ac90a226b_0_4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g5ac90a226b_0_4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7" name="Google Shape;4067;g5ac90a226b_0_4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g5ac90a226b_0_4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8" name="Google Shape;4078;g5ac90a226b_0_4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5ac90a226b_0_4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5ac90a226b_0_4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5ac90a226b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7" name="Google Shape;3857;g5ac90a226b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5ac90a226b_0_4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5ac90a226b_0_4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7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5ac90a226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5ac90a226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5ac90a22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3" name="Google Shape;3863;g5ac90a22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g5ac90a226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Google Shape;3871;g5ac90a226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ABS vs. PLA: </a:t>
            </a:r>
            <a:r>
              <a:rPr lang="en" sz="1000" u="sng">
                <a:solidFill>
                  <a:srgbClr val="F6CD4C"/>
                </a:solidFill>
                <a:hlinkClick r:id="rId2"/>
              </a:rPr>
              <a:t>https://www.3dhubs.com/knowledge-base/pla-vs-abs-whats-difference#rules-of-thumb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PLA</a:t>
            </a:r>
            <a:r>
              <a:rPr lang="en" sz="1000">
                <a:solidFill>
                  <a:srgbClr val="262626"/>
                </a:solidFill>
              </a:rPr>
              <a:t> is ideal for 3D prints where aesthetics are important. Due to its lower printing temperature is easier to print with and therefore better suited for parts with fine details.</a:t>
            </a:r>
            <a:endParaRPr sz="1000">
              <a:solidFill>
                <a:srgbClr val="26262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Char char="●"/>
            </a:pPr>
            <a:r>
              <a:rPr lang="en" sz="1000">
                <a:solidFill>
                  <a:srgbClr val="262626"/>
                </a:solidFill>
              </a:rPr>
              <a:t>ABS is best suited for applications where strength, ductility, machinability and thermal stability are required.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5ac90a226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5ac90a22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5ac90a226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8" name="Google Shape;3888;g5ac90a226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Triangulation is an  interesting concept, a lot of cool math going behind the scenes.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Triangles simple enough for the computer to put together a whole bunch yet conveys enough information to create complex structures.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g5ac90a226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7" name="Google Shape;3897;g5ac90a226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4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5ac90a226b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5ac90a226b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lt2"/>
        </a:solidFill>
      </p:bgPr>
    </p:bg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4" name="Google Shape;3834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35" name="Google Shape;3835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7" name="Google Shape;3837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38" name="Google Shape;3838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39" name="Google Shape;383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Google Shape;104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Google Shape;1048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Google Shape;1129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Google Shape;1249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Google Shape;1459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45" name="Google Shape;184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Google Shape;2119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125" name="Google Shape;2125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Google Shape;2126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Google Shape;2183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Google Shape;2184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Google Shape;2246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Google Shape;2247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Google Shape;2348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Google Shape;2349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Google Shape;2399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402" name="Google Shape;2402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Google Shape;2403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0" name="Google Shape;2460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Google Shape;2461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Google Shape;2523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Google Shape;2524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Google Shape;2625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Google Shape;2626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6" name="Google Shape;2676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679" name="Google Shape;2679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Google Shape;2680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Google Shape;2738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0" name="Google Shape;2800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Google Shape;2801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Google Shape;2902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Google Shape;2903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3" name="Google Shape;2953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Google Shape;3229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autodesk.com/products/fusion-360/students-teachers-educators" TargetMode="External"/><Relationship Id="rId4" Type="http://schemas.openxmlformats.org/officeDocument/2006/relationships/hyperlink" Target="https://www.prusa3d.com/drivers/?fbclid=IwAR3rrdHIRqM8KoyF7pnW7D7eBfpALVxbC_bEHTv6KlFkDKlX0pSHR6ojvwo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rive.google.com/open?id=1VbHkTud3Eo-oBzgM644hdd4PfhhV1pePqH7RIQaI8gk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tomsguide.com/us/3d-printing-materials,news-24392.html" TargetMode="External"/><Relationship Id="rId4" Type="http://schemas.openxmlformats.org/officeDocument/2006/relationships/hyperlink" Target="https://penandplastic.com/3d-printer-types/" TargetMode="External"/><Relationship Id="rId5" Type="http://schemas.openxmlformats.org/officeDocument/2006/relationships/hyperlink" Target="https://www.youtube.com/watch?v=A5bc9c3S12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3D Printing Workshop</a:t>
            </a:r>
            <a:endParaRPr/>
          </a:p>
        </p:txBody>
      </p:sp>
      <p:sp>
        <p:nvSpPr>
          <p:cNvPr id="3845" name="Google Shape;3845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Henry Kou and Evan Brown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p23"/>
          <p:cNvSpPr txBox="1"/>
          <p:nvPr>
            <p:ph type="title"/>
          </p:nvPr>
        </p:nvSpPr>
        <p:spPr>
          <a:xfrm>
            <a:off x="718300" y="-528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3914" name="Google Shape;3914;p23"/>
          <p:cNvSpPr txBox="1"/>
          <p:nvPr>
            <p:ph idx="1" type="body"/>
          </p:nvPr>
        </p:nvSpPr>
        <p:spPr>
          <a:xfrm>
            <a:off x="59125" y="639025"/>
            <a:ext cx="2474100" cy="4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Make sure you are in Modeling Mode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Check Units</a:t>
            </a:r>
            <a:endParaRPr sz="14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-&gt;Document Settings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Shortcuts: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S=Model Toolbox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Q=Push/Pull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C=Circle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D=Dimension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L=Line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X=Construction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P=Project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Ctrl+Z=Undo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J=Joint</a:t>
            </a:r>
            <a:endParaRPr sz="10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15" name="Google Shape;39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450" y="390300"/>
            <a:ext cx="6511551" cy="43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3916" name="Google Shape;3916;p23"/>
          <p:cNvSpPr/>
          <p:nvPr/>
        </p:nvSpPr>
        <p:spPr>
          <a:xfrm rot="-10000092">
            <a:off x="3652270" y="1685098"/>
            <a:ext cx="1088946" cy="1782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23"/>
          <p:cNvSpPr/>
          <p:nvPr/>
        </p:nvSpPr>
        <p:spPr>
          <a:xfrm rot="-10000092">
            <a:off x="3189820" y="1151698"/>
            <a:ext cx="1088946" cy="1782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23"/>
          <p:cNvSpPr txBox="1"/>
          <p:nvPr/>
        </p:nvSpPr>
        <p:spPr>
          <a:xfrm>
            <a:off x="165550" y="4623250"/>
            <a:ext cx="2625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Remember to write this on the board Henry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19" name="Google Shape;3919;p23"/>
          <p:cNvSpPr txBox="1"/>
          <p:nvPr/>
        </p:nvSpPr>
        <p:spPr>
          <a:xfrm>
            <a:off x="6420500" y="1028550"/>
            <a:ext cx="2388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ToolBar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20" name="Google Shape;3920;p23"/>
          <p:cNvSpPr txBox="1"/>
          <p:nvPr/>
        </p:nvSpPr>
        <p:spPr>
          <a:xfrm>
            <a:off x="2731375" y="2095350"/>
            <a:ext cx="1316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Browser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21" name="Google Shape;3921;p23"/>
          <p:cNvSpPr txBox="1"/>
          <p:nvPr/>
        </p:nvSpPr>
        <p:spPr>
          <a:xfrm>
            <a:off x="6077625" y="3197575"/>
            <a:ext cx="229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tillium Web"/>
                <a:ea typeface="Titillium Web"/>
                <a:cs typeface="Titillium Web"/>
                <a:sym typeface="Titillium Web"/>
              </a:rPr>
              <a:t>Workspace</a:t>
            </a:r>
            <a:endParaRPr b="1"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5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p24"/>
          <p:cNvSpPr txBox="1"/>
          <p:nvPr>
            <p:ph type="title"/>
          </p:nvPr>
        </p:nvSpPr>
        <p:spPr>
          <a:xfrm>
            <a:off x="103450" y="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Sketch</a:t>
            </a:r>
            <a:endParaRPr/>
          </a:p>
        </p:txBody>
      </p:sp>
      <p:sp>
        <p:nvSpPr>
          <p:cNvPr id="3927" name="Google Shape;3927;p24"/>
          <p:cNvSpPr txBox="1"/>
          <p:nvPr>
            <p:ph idx="1" type="body"/>
          </p:nvPr>
        </p:nvSpPr>
        <p:spPr>
          <a:xfrm>
            <a:off x="103450" y="775800"/>
            <a:ext cx="2878800" cy="3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lang="en" sz="1400"/>
              <a:t>Using shortcuts, create a simple shape on a plane and edit with dimension (D) tool.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-You can overlap shapes together to create new ones.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-Make sure you connect all the endpoints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-Click Finish Sketch on the top right corner to stop editing sketch.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-You can revisit your sketch from the dropdown browser on the left side.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28" name="Google Shape;3928;p24"/>
          <p:cNvPicPr preferRelativeResize="0"/>
          <p:nvPr/>
        </p:nvPicPr>
        <p:blipFill rotWithShape="1">
          <a:blip r:embed="rId3">
            <a:alphaModFix/>
          </a:blip>
          <a:srcRect b="23463" l="26979" r="16102" t="4318"/>
          <a:stretch/>
        </p:blipFill>
        <p:spPr>
          <a:xfrm>
            <a:off x="3195100" y="857400"/>
            <a:ext cx="5566598" cy="39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9" name="Google Shape;3929;p24"/>
          <p:cNvSpPr/>
          <p:nvPr/>
        </p:nvSpPr>
        <p:spPr>
          <a:xfrm rot="-10000092">
            <a:off x="4706795" y="1578348"/>
            <a:ext cx="1088946" cy="1782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24"/>
          <p:cNvSpPr txBox="1"/>
          <p:nvPr/>
        </p:nvSpPr>
        <p:spPr>
          <a:xfrm>
            <a:off x="5653125" y="1495550"/>
            <a:ext cx="2951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Creating a Sketch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31" name="Google Shape;3931;p24"/>
          <p:cNvSpPr/>
          <p:nvPr/>
        </p:nvSpPr>
        <p:spPr>
          <a:xfrm rot="-863307">
            <a:off x="5770611" y="3816614"/>
            <a:ext cx="1088957" cy="17833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24"/>
          <p:cNvSpPr txBox="1"/>
          <p:nvPr/>
        </p:nvSpPr>
        <p:spPr>
          <a:xfrm>
            <a:off x="4700925" y="3520475"/>
            <a:ext cx="2951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Draw on workspace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/>
          <p:nvPr>
            <p:ph type="title"/>
          </p:nvPr>
        </p:nvSpPr>
        <p:spPr>
          <a:xfrm>
            <a:off x="718300" y="1245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your Sketch</a:t>
            </a:r>
            <a:endParaRPr/>
          </a:p>
        </p:txBody>
      </p:sp>
      <p:sp>
        <p:nvSpPr>
          <p:cNvPr id="3938" name="Google Shape;3938;p25"/>
          <p:cNvSpPr txBox="1"/>
          <p:nvPr>
            <p:ph idx="1" type="body"/>
          </p:nvPr>
        </p:nvSpPr>
        <p:spPr>
          <a:xfrm>
            <a:off x="796600" y="713100"/>
            <a:ext cx="6604500" cy="3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- Use the dropdown menus on the toolbar to access 3D actions.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39" name="Google Shape;3939;p25"/>
          <p:cNvPicPr preferRelativeResize="0"/>
          <p:nvPr/>
        </p:nvPicPr>
        <p:blipFill rotWithShape="1">
          <a:blip r:embed="rId3">
            <a:alphaModFix/>
          </a:blip>
          <a:srcRect b="23691" l="28514" r="16139" t="14898"/>
          <a:stretch/>
        </p:blipFill>
        <p:spPr>
          <a:xfrm>
            <a:off x="54926" y="1333363"/>
            <a:ext cx="5242099" cy="35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0" name="Google Shape;39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249" y="1789575"/>
            <a:ext cx="2727249" cy="22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/>
          <p:nvPr>
            <p:ph type="title"/>
          </p:nvPr>
        </p:nvSpPr>
        <p:spPr>
          <a:xfrm>
            <a:off x="718300" y="1836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your part</a:t>
            </a:r>
            <a:endParaRPr/>
          </a:p>
        </p:txBody>
      </p:sp>
      <p:sp>
        <p:nvSpPr>
          <p:cNvPr id="3946" name="Google Shape;3946;p26"/>
          <p:cNvSpPr txBox="1"/>
          <p:nvPr>
            <p:ph idx="1" type="body"/>
          </p:nvPr>
        </p:nvSpPr>
        <p:spPr>
          <a:xfrm>
            <a:off x="269000" y="1126875"/>
            <a:ext cx="34794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</a:t>
            </a:r>
            <a:r>
              <a:rPr lang="en" sz="1800"/>
              <a:t>Once finished, click “Make” on upper right of the tool bar.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 Click 3D print. A menu should pop up.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-Select your entire part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-Uncheck “send to 3D print utility”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-You’re ready to export it to an STL file and import into ideamaker!!</a:t>
            </a:r>
            <a:endParaRPr sz="1800"/>
          </a:p>
        </p:txBody>
      </p:sp>
      <p:pic>
        <p:nvPicPr>
          <p:cNvPr id="3947" name="Google Shape;3947;p26"/>
          <p:cNvPicPr preferRelativeResize="0"/>
          <p:nvPr/>
        </p:nvPicPr>
        <p:blipFill rotWithShape="1">
          <a:blip r:embed="rId3">
            <a:alphaModFix/>
          </a:blip>
          <a:srcRect b="62792" l="49140" r="6691" t="0"/>
          <a:stretch/>
        </p:blipFill>
        <p:spPr>
          <a:xfrm>
            <a:off x="4304025" y="183625"/>
            <a:ext cx="4528598" cy="214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8" name="Google Shape;39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025" y="2469725"/>
            <a:ext cx="2188625" cy="2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9" name="Google Shape;3949;p26"/>
          <p:cNvSpPr/>
          <p:nvPr/>
        </p:nvSpPr>
        <p:spPr>
          <a:xfrm rot="-10000092">
            <a:off x="5666745" y="4416523"/>
            <a:ext cx="1088946" cy="1782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0" name="Google Shape;3950;p26"/>
          <p:cNvSpPr/>
          <p:nvPr/>
        </p:nvSpPr>
        <p:spPr>
          <a:xfrm rot="-2151198">
            <a:off x="6023859" y="1244875"/>
            <a:ext cx="1088931" cy="1781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p2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into Ideamaker</a:t>
            </a:r>
            <a:endParaRPr/>
          </a:p>
        </p:txBody>
      </p:sp>
      <p:sp>
        <p:nvSpPr>
          <p:cNvPr id="3956" name="Google Shape;3956;p27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opening Ideamaker for the first time you’ll be prompted to select a 3d printer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makerspace uses Raise3D Pro2 Plus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Once you you’ve selected the printer youre ready to import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0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Google Shape;3961;p2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2" name="Google Shape;3962;p28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3" name="Google Shape;39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7" y="309925"/>
            <a:ext cx="7174479" cy="4404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4" name="Google Shape;3964;p28"/>
          <p:cNvCxnSpPr/>
          <p:nvPr/>
        </p:nvCxnSpPr>
        <p:spPr>
          <a:xfrm rot="10800000">
            <a:off x="605825" y="836150"/>
            <a:ext cx="1538400" cy="94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5" name="Google Shape;3965;p28"/>
          <p:cNvSpPr txBox="1"/>
          <p:nvPr/>
        </p:nvSpPr>
        <p:spPr>
          <a:xfrm>
            <a:off x="2144225" y="1596775"/>
            <a:ext cx="1934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Use the add button to insert an OBJ or STL file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2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p29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2" name="Google Shape;39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25" y="247825"/>
            <a:ext cx="7333574" cy="4518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3" name="Google Shape;3973;p29"/>
          <p:cNvCxnSpPr/>
          <p:nvPr/>
        </p:nvCxnSpPr>
        <p:spPr>
          <a:xfrm rot="10800000">
            <a:off x="1247550" y="760525"/>
            <a:ext cx="1330800" cy="217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4" name="Google Shape;3974;p29"/>
          <p:cNvSpPr txBox="1"/>
          <p:nvPr/>
        </p:nvSpPr>
        <p:spPr>
          <a:xfrm>
            <a:off x="2644425" y="2921875"/>
            <a:ext cx="17271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Use the view button to orient your view of the object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75" name="Google Shape;3975;p29"/>
          <p:cNvCxnSpPr/>
          <p:nvPr/>
        </p:nvCxnSpPr>
        <p:spPr>
          <a:xfrm rot="10800000">
            <a:off x="1587375" y="723000"/>
            <a:ext cx="1274100" cy="142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6" name="Google Shape;3976;p29"/>
          <p:cNvSpPr txBox="1"/>
          <p:nvPr/>
        </p:nvSpPr>
        <p:spPr>
          <a:xfrm>
            <a:off x="2776550" y="1655275"/>
            <a:ext cx="22839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pan button lets you drag your view in the x,y,z plane rather than the around the object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Google Shape;3981;p3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30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3" name="Google Shape;39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49" y="333150"/>
            <a:ext cx="7294750" cy="4477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4" name="Google Shape;3984;p30"/>
          <p:cNvCxnSpPr/>
          <p:nvPr/>
        </p:nvCxnSpPr>
        <p:spPr>
          <a:xfrm rot="10800000">
            <a:off x="1964900" y="836025"/>
            <a:ext cx="1151400" cy="194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5" name="Google Shape;3985;p30"/>
          <p:cNvSpPr txBox="1"/>
          <p:nvPr/>
        </p:nvSpPr>
        <p:spPr>
          <a:xfrm>
            <a:off x="2927550" y="2789750"/>
            <a:ext cx="16443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move button lets you move the object in x,y,z directions or the display on the left lets you </a:t>
            </a: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specify</a:t>
            </a: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where on the plane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3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1" name="Google Shape;3991;p3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2" name="Google Shape;39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25" y="304837"/>
            <a:ext cx="7390074" cy="453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3" name="Google Shape;3993;p31"/>
          <p:cNvCxnSpPr/>
          <p:nvPr/>
        </p:nvCxnSpPr>
        <p:spPr>
          <a:xfrm rot="10800000">
            <a:off x="2380100" y="798425"/>
            <a:ext cx="613500" cy="170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4" name="Google Shape;3994;p31"/>
          <p:cNvSpPr txBox="1"/>
          <p:nvPr/>
        </p:nvSpPr>
        <p:spPr>
          <a:xfrm>
            <a:off x="2833175" y="2516075"/>
            <a:ext cx="2378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rotate button lets you rotate the object along an axis. The buttons on the left do 90 degree rotations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3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32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1" name="Google Shape;40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50" y="458675"/>
            <a:ext cx="7203175" cy="4401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2" name="Google Shape;4002;p32"/>
          <p:cNvCxnSpPr/>
          <p:nvPr/>
        </p:nvCxnSpPr>
        <p:spPr>
          <a:xfrm rot="10800000">
            <a:off x="2804925" y="939975"/>
            <a:ext cx="292500" cy="160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3" name="Google Shape;4003;p32"/>
          <p:cNvSpPr txBox="1"/>
          <p:nvPr/>
        </p:nvSpPr>
        <p:spPr>
          <a:xfrm>
            <a:off x="2936975" y="2572700"/>
            <a:ext cx="21423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Scaling changes the dimension of the object and can be done as a scalar multiple or </a:t>
            </a: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individually</a:t>
            </a: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to width depth or height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/>
          <p:nvPr>
            <p:ph type="title"/>
          </p:nvPr>
        </p:nvSpPr>
        <p:spPr>
          <a:xfrm>
            <a:off x="777425" y="1628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3851" name="Google Shape;3851;p15"/>
          <p:cNvSpPr txBox="1"/>
          <p:nvPr>
            <p:ph idx="1" type="body"/>
          </p:nvPr>
        </p:nvSpPr>
        <p:spPr>
          <a:xfrm>
            <a:off x="777425" y="3330775"/>
            <a:ext cx="3321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Evan Brown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3rd Year EE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IEEE Workshop Lead</a:t>
            </a:r>
            <a:endParaRPr/>
          </a:p>
        </p:txBody>
      </p:sp>
      <p:sp>
        <p:nvSpPr>
          <p:cNvPr id="3852" name="Google Shape;3852;p15"/>
          <p:cNvSpPr txBox="1"/>
          <p:nvPr>
            <p:ph idx="1" type="body"/>
          </p:nvPr>
        </p:nvSpPr>
        <p:spPr>
          <a:xfrm>
            <a:off x="4675188" y="3330775"/>
            <a:ext cx="3321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Henry Kou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2nd Year EE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IEEE Workshop Plebe</a:t>
            </a:r>
            <a:endParaRPr/>
          </a:p>
        </p:txBody>
      </p:sp>
      <p:pic>
        <p:nvPicPr>
          <p:cNvPr id="3853" name="Google Shape;38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163" y="1324650"/>
            <a:ext cx="1965024" cy="192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4" name="Google Shape;38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13" y="1324650"/>
            <a:ext cx="2029025" cy="20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p3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9" name="Google Shape;4009;p33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0" name="Google Shape;40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50" y="296738"/>
            <a:ext cx="7418300" cy="4550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1" name="Google Shape;4011;p33"/>
          <p:cNvCxnSpPr/>
          <p:nvPr/>
        </p:nvCxnSpPr>
        <p:spPr>
          <a:xfrm rot="10800000">
            <a:off x="3946800" y="1157100"/>
            <a:ext cx="1028700" cy="134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2" name="Google Shape;4012;p33"/>
          <p:cNvSpPr txBox="1"/>
          <p:nvPr/>
        </p:nvSpPr>
        <p:spPr>
          <a:xfrm>
            <a:off x="4796200" y="2497200"/>
            <a:ext cx="19725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When ready hit the start button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3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8" name="Google Shape;4018;p34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9" name="Google Shape;40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424" y="739375"/>
            <a:ext cx="4100324" cy="389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0" name="Google Shape;4020;p34"/>
          <p:cNvCxnSpPr/>
          <p:nvPr/>
        </p:nvCxnSpPr>
        <p:spPr>
          <a:xfrm rot="10800000">
            <a:off x="4154500" y="1534650"/>
            <a:ext cx="1670400" cy="37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1" name="Google Shape;4021;p34"/>
          <p:cNvSpPr txBox="1"/>
          <p:nvPr/>
        </p:nvSpPr>
        <p:spPr>
          <a:xfrm>
            <a:off x="5909825" y="1704425"/>
            <a:ext cx="17838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Depending on the printer you plan to use, select PLA or ABS 1.75mm and standard quality for the print and hit edit so you can turn the auto supports 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022" name="Google Shape;4022;p34"/>
          <p:cNvCxnSpPr/>
          <p:nvPr/>
        </p:nvCxnSpPr>
        <p:spPr>
          <a:xfrm flipH="1">
            <a:off x="4890450" y="4044950"/>
            <a:ext cx="1472400" cy="42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3" name="Google Shape;4023;p34"/>
          <p:cNvSpPr txBox="1"/>
          <p:nvPr/>
        </p:nvSpPr>
        <p:spPr>
          <a:xfrm>
            <a:off x="6306225" y="3752400"/>
            <a:ext cx="160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Slicing produces the gcode file that the printer uses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3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9" name="Google Shape;4029;p3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0" name="Google Shape;40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50" y="210687"/>
            <a:ext cx="6108701" cy="472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1" name="Google Shape;4031;p35"/>
          <p:cNvCxnSpPr/>
          <p:nvPr/>
        </p:nvCxnSpPr>
        <p:spPr>
          <a:xfrm flipH="1">
            <a:off x="3493775" y="3373325"/>
            <a:ext cx="821100" cy="114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2" name="Google Shape;4032;p35"/>
          <p:cNvSpPr txBox="1"/>
          <p:nvPr/>
        </p:nvSpPr>
        <p:spPr>
          <a:xfrm>
            <a:off x="3833550" y="2184175"/>
            <a:ext cx="21519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 the preview, you can look at the layers to see how the print will go and see any points where a potential error may occur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p3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Steps</a:t>
            </a:r>
            <a:endParaRPr/>
          </a:p>
        </p:txBody>
      </p:sp>
      <p:sp>
        <p:nvSpPr>
          <p:cNvPr id="4038" name="Google Shape;4038;p36"/>
          <p:cNvSpPr txBox="1"/>
          <p:nvPr>
            <p:ph idx="1" type="body"/>
          </p:nvPr>
        </p:nvSpPr>
        <p:spPr>
          <a:xfrm>
            <a:off x="718300" y="1733550"/>
            <a:ext cx="6295800" cy="26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The final step is to export the code to a usb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The makerspace has usbs in the printers that you can use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When a printer is open, put in the usb and then find your gcode file on it (a good name for the model helps)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Look at the model on the screen to make sure its correct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Some models don’t show up which could mean an error could occur while printing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3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PrusaSlicer</a:t>
            </a:r>
            <a:endParaRPr/>
          </a:p>
        </p:txBody>
      </p:sp>
      <p:sp>
        <p:nvSpPr>
          <p:cNvPr id="4044" name="Google Shape;4044;p37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For the prusaslicer, when opening just select the default settings for what shows up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After that you’ll be in the normal environment and can add objects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3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p38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1" name="Google Shape;40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496425"/>
            <a:ext cx="7267750" cy="3890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2" name="Google Shape;4052;p38"/>
          <p:cNvCxnSpPr/>
          <p:nvPr/>
        </p:nvCxnSpPr>
        <p:spPr>
          <a:xfrm rot="10800000">
            <a:off x="2163225" y="977600"/>
            <a:ext cx="3897600" cy="217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3" name="Google Shape;4053;p38"/>
          <p:cNvSpPr txBox="1"/>
          <p:nvPr/>
        </p:nvSpPr>
        <p:spPr>
          <a:xfrm>
            <a:off x="5957000" y="2836950"/>
            <a:ext cx="15855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This is the add object button, you can use it to add obj and stl objects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3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39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0" name="Google Shape;40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00" y="531751"/>
            <a:ext cx="7430966" cy="390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1" name="Google Shape;4061;p39"/>
          <p:cNvCxnSpPr/>
          <p:nvPr/>
        </p:nvCxnSpPr>
        <p:spPr>
          <a:xfrm flipH="1">
            <a:off x="549250" y="1846000"/>
            <a:ext cx="1623300" cy="13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2" name="Google Shape;4062;p39"/>
          <p:cNvSpPr txBox="1"/>
          <p:nvPr/>
        </p:nvSpPr>
        <p:spPr>
          <a:xfrm>
            <a:off x="2153675" y="1364675"/>
            <a:ext cx="15948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move button lets you position objects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063" name="Google Shape;4063;p39"/>
          <p:cNvCxnSpPr/>
          <p:nvPr/>
        </p:nvCxnSpPr>
        <p:spPr>
          <a:xfrm rot="10800000">
            <a:off x="521000" y="2280000"/>
            <a:ext cx="1915800" cy="44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4" name="Google Shape;4064;p39"/>
          <p:cNvSpPr txBox="1"/>
          <p:nvPr/>
        </p:nvSpPr>
        <p:spPr>
          <a:xfrm>
            <a:off x="2427350" y="2412250"/>
            <a:ext cx="18591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scale button lets you change the dimensions of an object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p4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40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1" name="Google Shape;40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" y="647675"/>
            <a:ext cx="7334925" cy="350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2" name="Google Shape;4072;p40"/>
          <p:cNvCxnSpPr/>
          <p:nvPr/>
        </p:nvCxnSpPr>
        <p:spPr>
          <a:xfrm rot="10800000">
            <a:off x="398350" y="2440550"/>
            <a:ext cx="2104500" cy="82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3" name="Google Shape;4073;p40"/>
          <p:cNvSpPr txBox="1"/>
          <p:nvPr/>
        </p:nvSpPr>
        <p:spPr>
          <a:xfrm>
            <a:off x="2417925" y="2931325"/>
            <a:ext cx="14439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rotate button lets you change orientation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074" name="Google Shape;4074;p40"/>
          <p:cNvCxnSpPr/>
          <p:nvPr/>
        </p:nvCxnSpPr>
        <p:spPr>
          <a:xfrm rot="10800000">
            <a:off x="341750" y="2723550"/>
            <a:ext cx="603900" cy="68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5" name="Google Shape;4075;p40"/>
          <p:cNvSpPr txBox="1"/>
          <p:nvPr/>
        </p:nvSpPr>
        <p:spPr>
          <a:xfrm>
            <a:off x="870150" y="2846375"/>
            <a:ext cx="16989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place on face button lets you choose an object face to put on the printer surface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p4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4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2" name="Google Shape;40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25" y="665228"/>
            <a:ext cx="7061226" cy="353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3" name="Google Shape;4083;p41"/>
          <p:cNvCxnSpPr/>
          <p:nvPr/>
        </p:nvCxnSpPr>
        <p:spPr>
          <a:xfrm flipH="1">
            <a:off x="662400" y="1930925"/>
            <a:ext cx="3756300" cy="117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4" name="Google Shape;4084;p41"/>
          <p:cNvSpPr txBox="1"/>
          <p:nvPr/>
        </p:nvSpPr>
        <p:spPr>
          <a:xfrm>
            <a:off x="4314875" y="1591175"/>
            <a:ext cx="12834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cut button lets you take a cut of an object and use just that portion. There’s multiple options associated with this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4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Finishing up</a:t>
            </a:r>
            <a:endParaRPr/>
          </a:p>
        </p:txBody>
      </p:sp>
      <p:sp>
        <p:nvSpPr>
          <p:cNvPr id="4090" name="Google Shape;4090;p42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When ready, check your settings for the material you’re using and slice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There is also a preview option for the print and shows you the layers that will be made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When ready export it to gcode and then upload it to an sd card to put on the prusa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16"/>
          <p:cNvSpPr txBox="1"/>
          <p:nvPr>
            <p:ph type="title"/>
          </p:nvPr>
        </p:nvSpPr>
        <p:spPr>
          <a:xfrm>
            <a:off x="718300" y="1954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Download software</a:t>
            </a:r>
            <a:endParaRPr/>
          </a:p>
        </p:txBody>
      </p:sp>
      <p:sp>
        <p:nvSpPr>
          <p:cNvPr id="3860" name="Google Shape;3860;p16"/>
          <p:cNvSpPr txBox="1"/>
          <p:nvPr>
            <p:ph idx="1" type="body"/>
          </p:nvPr>
        </p:nvSpPr>
        <p:spPr>
          <a:xfrm>
            <a:off x="245350" y="1052850"/>
            <a:ext cx="8220900" cy="3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Pls Download both! Useful for PCB design, 3D CAD as well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Fusion 360: Sign in with educational acc, school email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https://www.autodesk.com/products/fusion-360/students-teachers-educators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Prusa Slicing Software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8589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https://www.prusa3d.com/drivers/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43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MOD-t in the IEEE lab</a:t>
            </a:r>
            <a:endParaRPr/>
          </a:p>
        </p:txBody>
      </p:sp>
      <p:sp>
        <p:nvSpPr>
          <p:cNvPr id="4096" name="Google Shape;4096;p43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Here are some instructions for using the mod-t printer in the lab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https://drive.google.com/open?id=1VbHkTud3Eo-oBzgM644hdd4PfhhV1pePqH7RIQaI8gk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4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4102" name="Google Shape;4102;p44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Materials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https://www.tomsguide.com/us/3d-printing-materials,news-24392.html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Types of Printers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https://penandplastic.com/3d-printer-types/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Useful Video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https://www.youtube.com/watch?v=A5bc9c3S12g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p17"/>
          <p:cNvSpPr txBox="1"/>
          <p:nvPr>
            <p:ph type="title"/>
          </p:nvPr>
        </p:nvSpPr>
        <p:spPr>
          <a:xfrm>
            <a:off x="718300" y="2024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 </a:t>
            </a:r>
            <a:endParaRPr/>
          </a:p>
        </p:txBody>
      </p:sp>
      <p:sp>
        <p:nvSpPr>
          <p:cNvPr id="3866" name="Google Shape;3866;p17"/>
          <p:cNvSpPr txBox="1"/>
          <p:nvPr>
            <p:ph idx="1" type="body"/>
          </p:nvPr>
        </p:nvSpPr>
        <p:spPr>
          <a:xfrm>
            <a:off x="718300" y="108150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What is 3D Printing?</a:t>
            </a:r>
            <a:endParaRPr sz="11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Process of making a 3D solid object from a digitally designed file.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Printer Analogy: Just like a printer uses ink to make sentences, additive manufacturing uses filament to create objects.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Layers like an ogre!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Why 3D printing?</a:t>
            </a:r>
            <a:endParaRPr sz="11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Rapid manufacturing (Medical, Crafting, Modeling, Food?!)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Additive  vs subtractive manufacturing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867" name="Google Shape;38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25" y="2571750"/>
            <a:ext cx="1932876" cy="19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8" name="Google Shape;38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00" y="3250200"/>
            <a:ext cx="3157376" cy="16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18"/>
          <p:cNvSpPr txBox="1"/>
          <p:nvPr>
            <p:ph type="title"/>
          </p:nvPr>
        </p:nvSpPr>
        <p:spPr>
          <a:xfrm>
            <a:off x="694650" y="2309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3874" name="Google Shape;3874;p18"/>
          <p:cNvSpPr txBox="1"/>
          <p:nvPr>
            <p:ph idx="1" type="body"/>
          </p:nvPr>
        </p:nvSpPr>
        <p:spPr>
          <a:xfrm>
            <a:off x="413875" y="1088325"/>
            <a:ext cx="3853800" cy="17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Mainly six types used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Font typeface="Titillium Web"/>
              <a:buChar char="▪"/>
            </a:pP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Polymers</a:t>
            </a:r>
            <a:endParaRPr b="1"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200"/>
              <a:t>Metals,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200"/>
              <a:t>Concrete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200"/>
              <a:t>Ceramics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200"/>
              <a:t>Paper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200"/>
              <a:t>Even Chocolate :)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Converted to filament in powder or liquid resin form.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75" name="Google Shape;3875;p18"/>
          <p:cNvSpPr txBox="1"/>
          <p:nvPr/>
        </p:nvSpPr>
        <p:spPr>
          <a:xfrm>
            <a:off x="413875" y="2967850"/>
            <a:ext cx="52380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tillium Web Light"/>
                <a:ea typeface="Titillium Web Light"/>
                <a:cs typeface="Titillium Web Light"/>
                <a:sym typeface="Titillium Web Light"/>
              </a:rPr>
              <a:t>Common Printer Materials</a:t>
            </a:r>
            <a:endParaRPr sz="11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200"/>
              <a:buFont typeface="Titillium Web"/>
              <a:buChar char="●"/>
            </a:pP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ABS (Acrylonitrile Butadiene Styrene)</a:t>
            </a:r>
            <a:endParaRPr b="1"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200"/>
              <a:buFont typeface="Titillium Web Light"/>
              <a:buChar char="●"/>
            </a:pP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Oil based plastic, stronger and more impact resistant (LEGOs), cheap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200"/>
              <a:buFont typeface="Titillium Web"/>
              <a:buChar char="●"/>
            </a:pP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 (Polylactic Acid)</a:t>
            </a:r>
            <a:endParaRPr b="1"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200"/>
              <a:buFont typeface="Titillium Web Light"/>
              <a:buChar char="●"/>
            </a:pP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More brittle plastic, and more ecological -&gt; Packaging Materials, cheap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200"/>
              <a:buFont typeface="Titillium Web"/>
              <a:buChar char="●"/>
            </a:pPr>
            <a:r>
              <a:rPr b="1" lang="en" sz="1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PVA (Polyvinyl Alcohol)</a:t>
            </a:r>
            <a:endParaRPr b="1" sz="12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200"/>
              <a:buFont typeface="Titillium Web Light"/>
              <a:buChar char="●"/>
            </a:pP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Water soluble plastic, use for support for overhanging issues, $$$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876" name="Google Shape;38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850" y="2773625"/>
            <a:ext cx="2648549" cy="19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820" y="342925"/>
            <a:ext cx="3490125" cy="18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19"/>
          <p:cNvSpPr txBox="1"/>
          <p:nvPr>
            <p:ph type="title"/>
          </p:nvPr>
        </p:nvSpPr>
        <p:spPr>
          <a:xfrm>
            <a:off x="718300" y="2545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Printers</a:t>
            </a:r>
            <a:endParaRPr/>
          </a:p>
        </p:txBody>
      </p:sp>
      <p:sp>
        <p:nvSpPr>
          <p:cNvPr id="3883" name="Google Shape;3883;p19"/>
          <p:cNvSpPr txBox="1"/>
          <p:nvPr>
            <p:ph idx="1" type="body"/>
          </p:nvPr>
        </p:nvSpPr>
        <p:spPr>
          <a:xfrm>
            <a:off x="269000" y="1319700"/>
            <a:ext cx="55437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Titillium Web"/>
              <a:buChar char="▪"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Fused Deposition Modeling (FDM)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The most common type of printer, which prints by depositing hot material in layers to create a 3d product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▪"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Stereolithography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W</a:t>
            </a:r>
            <a:r>
              <a:rPr lang="en" sz="1400"/>
              <a:t>hich uses a liquid resin that hardens when exposed to wavelengths of light to “pull an object” out of the resin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▪"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Selective Laser Sintering (</a:t>
            </a: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SLS)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uses lasers on powdery material to produce a hard final product. This is also an additive process so it happens in layers and the remainder of the material has to be cut away</a:t>
            </a:r>
            <a:endParaRPr sz="1400"/>
          </a:p>
        </p:txBody>
      </p:sp>
      <p:pic>
        <p:nvPicPr>
          <p:cNvPr id="3884" name="Google Shape;3884;p19"/>
          <p:cNvPicPr preferRelativeResize="0"/>
          <p:nvPr/>
        </p:nvPicPr>
        <p:blipFill rotWithShape="1">
          <a:blip r:embed="rId3">
            <a:alphaModFix/>
          </a:blip>
          <a:srcRect b="6156" l="0" r="7313" t="0"/>
          <a:stretch/>
        </p:blipFill>
        <p:spPr>
          <a:xfrm>
            <a:off x="5949050" y="341500"/>
            <a:ext cx="2883950" cy="24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5" name="Google Shape;38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000" y="2930500"/>
            <a:ext cx="2023924" cy="20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20"/>
          <p:cNvSpPr txBox="1"/>
          <p:nvPr>
            <p:ph type="title"/>
          </p:nvPr>
        </p:nvSpPr>
        <p:spPr>
          <a:xfrm>
            <a:off x="671000" y="4319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3891" name="Google Shape;3891;p20"/>
          <p:cNvSpPr txBox="1"/>
          <p:nvPr>
            <p:ph idx="1" type="body"/>
          </p:nvPr>
        </p:nvSpPr>
        <p:spPr>
          <a:xfrm>
            <a:off x="718300" y="13906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Titillium Web"/>
                <a:ea typeface="Titillium Web"/>
                <a:cs typeface="Titillium Web"/>
                <a:sym typeface="Titillium Web"/>
              </a:rPr>
              <a:t>3D Modeling Program (CAD)</a:t>
            </a:r>
            <a:endParaRPr b="1"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We’ll be using Fusion 360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Ex: SketchUp, Solidworks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Outputs in </a:t>
            </a:r>
            <a:r>
              <a:rPr lang="en" sz="1100"/>
              <a:t>stereolithography (</a:t>
            </a:r>
            <a:r>
              <a:rPr lang="en" sz="1100"/>
              <a:t>STL) or OBJ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OBJ essentially captures color and texture elements with your 3D surface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(bettermodeling)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Titillium Web"/>
                <a:ea typeface="Titillium Web"/>
                <a:cs typeface="Titillium Web"/>
                <a:sym typeface="Titillium Web"/>
              </a:rPr>
              <a:t>What is STL?</a:t>
            </a:r>
            <a:endParaRPr b="1"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Type of file standing for </a:t>
            </a:r>
            <a:r>
              <a:rPr b="1" lang="en" sz="1100">
                <a:latin typeface="Titillium Web"/>
                <a:ea typeface="Titillium Web"/>
                <a:cs typeface="Titillium Web"/>
                <a:sym typeface="Titillium Web"/>
              </a:rPr>
              <a:t>St</a:t>
            </a:r>
            <a:r>
              <a:rPr lang="en" sz="1100"/>
              <a:t>ereo</a:t>
            </a:r>
            <a:r>
              <a:rPr b="1" lang="en" sz="1100">
                <a:latin typeface="Titillium Web"/>
                <a:ea typeface="Titillium Web"/>
                <a:cs typeface="Titillium Web"/>
                <a:sym typeface="Titillium Web"/>
              </a:rPr>
              <a:t>l</a:t>
            </a:r>
            <a:r>
              <a:rPr lang="en" sz="1100"/>
              <a:t>ithography, or Standard Tessellation Language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Utilizes a useful concept called Tessellation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Mesh of facet triangulation to approximate surface.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Resolution dependent on size of each triangle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latin typeface="Titillium Web"/>
                <a:ea typeface="Titillium Web"/>
                <a:cs typeface="Titillium Web"/>
                <a:sym typeface="Titillium Web"/>
              </a:rPr>
              <a:t>Slicer Program</a:t>
            </a:r>
            <a:endParaRPr b="1"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Outputs G-code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Customize printer resolution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Style of printing, infill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" sz="1100"/>
              <a:t>G-code goes in printer </a:t>
            </a:r>
            <a:endParaRPr sz="1100"/>
          </a:p>
        </p:txBody>
      </p:sp>
      <p:pic>
        <p:nvPicPr>
          <p:cNvPr id="3892" name="Google Shape;38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175" y="3180701"/>
            <a:ext cx="1462299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Google Shape;38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475" y="296525"/>
            <a:ext cx="2122780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Google Shape;3894;p20"/>
          <p:cNvPicPr preferRelativeResize="0"/>
          <p:nvPr/>
        </p:nvPicPr>
        <p:blipFill rotWithShape="1">
          <a:blip r:embed="rId5">
            <a:alphaModFix/>
          </a:blip>
          <a:srcRect b="0" l="24414" r="0" t="17871"/>
          <a:stretch/>
        </p:blipFill>
        <p:spPr>
          <a:xfrm>
            <a:off x="6284175" y="904750"/>
            <a:ext cx="2295551" cy="166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p21"/>
          <p:cNvSpPr txBox="1"/>
          <p:nvPr>
            <p:ph type="title"/>
          </p:nvPr>
        </p:nvSpPr>
        <p:spPr>
          <a:xfrm>
            <a:off x="765600" y="3074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Design</a:t>
            </a:r>
            <a:endParaRPr/>
          </a:p>
        </p:txBody>
      </p:sp>
      <p:sp>
        <p:nvSpPr>
          <p:cNvPr id="3900" name="Google Shape;3900;p21"/>
          <p:cNvSpPr txBox="1"/>
          <p:nvPr>
            <p:ph idx="1" type="body"/>
          </p:nvPr>
        </p:nvSpPr>
        <p:spPr>
          <a:xfrm>
            <a:off x="0" y="122510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Orientation to Minimize Support Materials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Plastic will expand ≅ 2mm (so undershoot)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Resolution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Print infill, hollow or solid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Exposure to UV light, Temp, Water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01" name="Google Shape;39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50" y="2937875"/>
            <a:ext cx="1918625" cy="18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2525" y="3036337"/>
            <a:ext cx="2682950" cy="17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2525" y="744569"/>
            <a:ext cx="2682950" cy="1827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p22"/>
          <p:cNvSpPr txBox="1"/>
          <p:nvPr>
            <p:ph type="title"/>
          </p:nvPr>
        </p:nvSpPr>
        <p:spPr>
          <a:xfrm>
            <a:off x="1191450" y="21937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3D Part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Fusion and Ideamaker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